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ebo Black" charset="1" panose="00000A00000000000000"/>
      <p:regular r:id="rId18"/>
    </p:embeddedFont>
    <p:embeddedFont>
      <p:font typeface="Assistant Regular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4512" y="7206143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36037" y="2551048"/>
            <a:ext cx="11484305" cy="4655095"/>
            <a:chOff x="0" y="0"/>
            <a:chExt cx="15312407" cy="62067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6700"/>
              <a:ext cx="15312407" cy="4931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b="true" sz="13999" spc="27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ИИ-СЕКРЕТАРЬ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52164"/>
              <a:ext cx="15312407" cy="554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56136" y="5851187"/>
            <a:ext cx="4196804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73"/>
              </a:lnSpc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Выполнили</a:t>
            </a:r>
          </a:p>
          <a:p>
            <a:pPr algn="r">
              <a:lnSpc>
                <a:spcPts val="4673"/>
              </a:lnSpc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студенты группы </a:t>
            </a:r>
          </a:p>
          <a:p>
            <a:pPr algn="r">
              <a:lnSpc>
                <a:spcPts val="4673"/>
              </a:lnSpc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ИВТ-465:</a:t>
            </a:r>
          </a:p>
          <a:p>
            <a:pPr algn="r">
              <a:lnSpc>
                <a:spcPts val="4673"/>
              </a:lnSpc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Акимцев А.В.</a:t>
            </a:r>
          </a:p>
          <a:p>
            <a:pPr algn="r">
              <a:lnSpc>
                <a:spcPts val="4673"/>
              </a:lnSpc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Булыгина М.Д.</a:t>
            </a:r>
          </a:p>
          <a:p>
            <a:pPr algn="r">
              <a:lnSpc>
                <a:spcPts val="4673"/>
              </a:lnSpc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Боловин  И.Д.</a:t>
            </a:r>
          </a:p>
          <a:p>
            <a:pPr algn="r">
              <a:lnSpc>
                <a:spcPts val="4673"/>
              </a:lnSpc>
              <a:spcBef>
                <a:spcPct val="0"/>
              </a:spcBef>
            </a:pPr>
            <a:r>
              <a:rPr lang="en-US" sz="3894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Коростин А.А.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29755" y="-325586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92268" y="-6602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3553" y="4663132"/>
            <a:ext cx="7303839" cy="4811404"/>
          </a:xfrm>
          <a:custGeom>
            <a:avLst/>
            <a:gdLst/>
            <a:ahLst/>
            <a:cxnLst/>
            <a:rect r="r" b="b" t="t" l="l"/>
            <a:pathLst>
              <a:path h="4811404" w="7303839">
                <a:moveTo>
                  <a:pt x="0" y="0"/>
                </a:moveTo>
                <a:lnTo>
                  <a:pt x="7303839" y="0"/>
                </a:lnTo>
                <a:lnTo>
                  <a:pt x="7303839" y="4811404"/>
                </a:lnTo>
                <a:lnTo>
                  <a:pt x="0" y="4811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51901" y="4663132"/>
            <a:ext cx="7993914" cy="4811404"/>
          </a:xfrm>
          <a:custGeom>
            <a:avLst/>
            <a:gdLst/>
            <a:ahLst/>
            <a:cxnLst/>
            <a:rect r="r" b="b" t="t" l="l"/>
            <a:pathLst>
              <a:path h="4811404" w="7993914">
                <a:moveTo>
                  <a:pt x="0" y="0"/>
                </a:moveTo>
                <a:lnTo>
                  <a:pt x="7993913" y="0"/>
                </a:lnTo>
                <a:lnTo>
                  <a:pt x="7993913" y="4811404"/>
                </a:lnTo>
                <a:lnTo>
                  <a:pt x="0" y="4811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92" t="0" r="-2620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51901" y="767562"/>
            <a:ext cx="7707399" cy="226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Сохранение данных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2361" y="3835704"/>
            <a:ext cx="4900926" cy="46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Задачи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6466" y="1757768"/>
            <a:ext cx="4900926" cy="159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Все полученные данные сохраняются в базу данный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7163" y="3835704"/>
            <a:ext cx="4900926" cy="46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Запросы в тех. поддержку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4698149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6888" y="104892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0839" y="-66924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60271" y="2192561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828" y="8227978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59426" y="105860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0279" y="1095375"/>
            <a:ext cx="7581237" cy="226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Перспективы развития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4837" y="4312919"/>
            <a:ext cx="13417544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Использование продвинутых моделей для более точного определения задач, стиля и приоритета;</a:t>
            </a:r>
          </a:p>
          <a:p>
            <a:pPr algn="just">
              <a:lnSpc>
                <a:spcPts val="4200"/>
              </a:lnSpc>
            </a:pP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Возможность извлечения данных из БД в чате;</a:t>
            </a:r>
          </a:p>
          <a:p>
            <a:pPr algn="just">
              <a:lnSpc>
                <a:spcPts val="4200"/>
              </a:lnSpc>
            </a:pP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Оптимизация моделей и повышение скорости работы бота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90142" y="861559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60271" y="9003214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62967" y="3197788"/>
            <a:ext cx="11562067" cy="403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71"/>
              </a:lnSpc>
            </a:pPr>
            <a:r>
              <a:rPr lang="en-US" sz="14337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Спасибо за внимание!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143620" y="848137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09722">
            <a:off x="-1332064" y="4856878"/>
            <a:ext cx="6576793" cy="7614232"/>
          </a:xfrm>
          <a:custGeom>
            <a:avLst/>
            <a:gdLst/>
            <a:ahLst/>
            <a:cxnLst/>
            <a:rect r="r" b="b" t="t" l="l"/>
            <a:pathLst>
              <a:path h="7614232" w="6576793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26705">
            <a:off x="14707674" y="-57741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21326" y="115385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230034" y="7529374"/>
            <a:ext cx="2844859" cy="61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Пжлтс не задавайте вопросы, 400126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72581">
            <a:off x="-947269" y="5620650"/>
            <a:ext cx="5580921" cy="6536950"/>
          </a:xfrm>
          <a:custGeom>
            <a:avLst/>
            <a:gdLst/>
            <a:ahLst/>
            <a:cxnLst/>
            <a:rect r="r" b="b" t="t" l="l"/>
            <a:pathLst>
              <a:path h="6536950" w="5580921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7029" y="6577157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8198" y="937515"/>
            <a:ext cx="7812392" cy="25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Цель проекта: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9956" y="3536621"/>
            <a:ext cx="8115300" cy="618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7"/>
              </a:lnSpc>
            </a:pPr>
            <a:r>
              <a:rPr lang="en-US" sz="3747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      Разработать MVP ИИ-секретаря в виде Telegram-бота, который автоматически обрабатывает записи совещаний, генерирует транскрипции, распределяет задачи и формирует итоговые протоколы. Бот также должен определять участников совещания, обеспечивая точность и полноту записей.</a:t>
            </a:r>
          </a:p>
          <a:p>
            <a:pPr algn="r">
              <a:lnSpc>
                <a:spcPts val="449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2126705">
            <a:off x="1506962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3387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49380" y="-12585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01130" y="867925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44634" y="1104900"/>
            <a:ext cx="6943366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Основные функции бота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836337">
            <a:off x="-1669228" y="-8139053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61448" y="6501798"/>
            <a:ext cx="4245301" cy="2280252"/>
            <a:chOff x="0" y="0"/>
            <a:chExt cx="5660401" cy="30403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07000"/>
              <a:ext cx="5660401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Перевод аудиосообщения в текстовый формат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660401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Транскриптизация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47675" y="6501798"/>
            <a:ext cx="3511625" cy="3265915"/>
            <a:chOff x="0" y="0"/>
            <a:chExt cx="4682166" cy="43545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13280"/>
              <a:ext cx="4682166" cy="2441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Сохранения полученных данных в базе данных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682166" cy="142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Хранение данных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21174" y="6501798"/>
            <a:ext cx="3511625" cy="2809962"/>
            <a:chOff x="0" y="0"/>
            <a:chExt cx="4682166" cy="37466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13280"/>
              <a:ext cx="4682166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Выделения из сообщения имен и задач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4682166" cy="142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Анализ сообщения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61742" y="-3019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42072" y="-187322"/>
            <a:ext cx="6846408" cy="10287000"/>
          </a:xfrm>
          <a:custGeom>
            <a:avLst/>
            <a:gdLst/>
            <a:ahLst/>
            <a:cxnLst/>
            <a:rect r="r" b="b" t="t" l="l"/>
            <a:pathLst>
              <a:path h="10287000" w="6846408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t="0" r="-627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6705">
            <a:off x="150505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9584" y="697102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9033" y="456155"/>
            <a:ext cx="9583106" cy="9000046"/>
          </a:xfrm>
          <a:custGeom>
            <a:avLst/>
            <a:gdLst/>
            <a:ahLst/>
            <a:cxnLst/>
            <a:rect r="r" b="b" t="t" l="l"/>
            <a:pathLst>
              <a:path h="9000046" w="9583106">
                <a:moveTo>
                  <a:pt x="0" y="0"/>
                </a:moveTo>
                <a:lnTo>
                  <a:pt x="9583106" y="0"/>
                </a:lnTo>
                <a:lnTo>
                  <a:pt x="9583106" y="9000047"/>
                </a:lnTo>
                <a:lnTo>
                  <a:pt x="0" y="90000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148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84540" y="3832072"/>
            <a:ext cx="4555710" cy="164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2"/>
              </a:lnSpc>
            </a:pPr>
            <a:r>
              <a:rPr lang="en-US" sz="5856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Алгоритм работы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626710" y="-1324962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15835" y="1334652"/>
            <a:ext cx="3909000" cy="7923648"/>
            <a:chOff x="0" y="0"/>
            <a:chExt cx="9398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7219" t="0" r="-2036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t="0" r="-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7353" y="5378314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15029" y="1104900"/>
            <a:ext cx="6628971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Telegram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5308" y="2847975"/>
            <a:ext cx="8115300" cy="64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Пользователь записывает аудиосообщение и отсылает его боту;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После всех изменений бот возвращает пользователю результат транскриптизации, выделении имен и задач, а так же присвоенный приоритет задачи и его стиль;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Так же имеется возможность отправки сообщения технической поддержке при выборе команды /svyaz на клавиатуре. Бот сохранит сообщение и доложит об этом пользователю;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29755" y="-335111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5124" y="2176441"/>
            <a:ext cx="10565279" cy="4678909"/>
          </a:xfrm>
          <a:custGeom>
            <a:avLst/>
            <a:gdLst/>
            <a:ahLst/>
            <a:cxnLst/>
            <a:rect r="r" b="b" t="t" l="l"/>
            <a:pathLst>
              <a:path h="4678909" w="10565279">
                <a:moveTo>
                  <a:pt x="0" y="0"/>
                </a:moveTo>
                <a:lnTo>
                  <a:pt x="10565279" y="0"/>
                </a:lnTo>
                <a:lnTo>
                  <a:pt x="10565279" y="4678909"/>
                </a:lnTo>
                <a:lnTo>
                  <a:pt x="0" y="4678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60792" y="420815"/>
            <a:ext cx="8554609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ДИСК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95124" y="7975777"/>
            <a:ext cx="3511625" cy="92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Сохранение аудиосообщения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4672" y="6922025"/>
            <a:ext cx="3511625" cy="99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975777"/>
            <a:ext cx="3511625" cy="183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Шумоподавление и изменение формата аудиофайла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6922025"/>
            <a:ext cx="3511625" cy="99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7675" y="7906977"/>
            <a:ext cx="3511625" cy="137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Сохранение нового аудиофайла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7675" y="6922025"/>
            <a:ext cx="3511625" cy="99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236707" y="-2461724"/>
            <a:ext cx="14428598" cy="6961798"/>
          </a:xfrm>
          <a:custGeom>
            <a:avLst/>
            <a:gdLst/>
            <a:ahLst/>
            <a:cxnLst/>
            <a:rect r="r" b="b" t="t" l="l"/>
            <a:pathLst>
              <a:path h="6961798" w="14428598">
                <a:moveTo>
                  <a:pt x="14428597" y="0"/>
                </a:moveTo>
                <a:lnTo>
                  <a:pt x="0" y="0"/>
                </a:lnTo>
                <a:lnTo>
                  <a:pt x="0" y="6961798"/>
                </a:lnTo>
                <a:lnTo>
                  <a:pt x="14428597" y="6961798"/>
                </a:lnTo>
                <a:lnTo>
                  <a:pt x="1442859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0083" y="8538745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5872" y="6339335"/>
            <a:ext cx="4606857" cy="5333553"/>
          </a:xfrm>
          <a:custGeom>
            <a:avLst/>
            <a:gdLst/>
            <a:ahLst/>
            <a:cxnLst/>
            <a:rect r="r" b="b" t="t" l="l"/>
            <a:pathLst>
              <a:path h="5333553" w="4606857">
                <a:moveTo>
                  <a:pt x="0" y="0"/>
                </a:moveTo>
                <a:lnTo>
                  <a:pt x="4606856" y="0"/>
                </a:lnTo>
                <a:lnTo>
                  <a:pt x="4606856" y="5333553"/>
                </a:lnTo>
                <a:lnTo>
                  <a:pt x="0" y="533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76212" y="4253813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2" y="0"/>
                </a:lnTo>
                <a:lnTo>
                  <a:pt x="1304762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639348"/>
            <a:ext cx="8225016" cy="3008304"/>
          </a:xfrm>
          <a:custGeom>
            <a:avLst/>
            <a:gdLst/>
            <a:ahLst/>
            <a:cxnLst/>
            <a:rect r="r" b="b" t="t" l="l"/>
            <a:pathLst>
              <a:path h="3008304" w="8225016">
                <a:moveTo>
                  <a:pt x="0" y="0"/>
                </a:moveTo>
                <a:lnTo>
                  <a:pt x="8225016" y="0"/>
                </a:lnTo>
                <a:lnTo>
                  <a:pt x="8225016" y="3008304"/>
                </a:lnTo>
                <a:lnTo>
                  <a:pt x="0" y="300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90083" y="2599256"/>
            <a:ext cx="7637506" cy="5088488"/>
          </a:xfrm>
          <a:custGeom>
            <a:avLst/>
            <a:gdLst/>
            <a:ahLst/>
            <a:cxnLst/>
            <a:rect r="r" b="b" t="t" l="l"/>
            <a:pathLst>
              <a:path h="5088488" w="7637506">
                <a:moveTo>
                  <a:pt x="0" y="0"/>
                </a:moveTo>
                <a:lnTo>
                  <a:pt x="7637505" y="0"/>
                </a:lnTo>
                <a:lnTo>
                  <a:pt x="7637505" y="5088488"/>
                </a:lnTo>
                <a:lnTo>
                  <a:pt x="0" y="5088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1810" y="897353"/>
            <a:ext cx="7877782" cy="113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Транскрипция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550" y="7571577"/>
            <a:ext cx="8115300" cy="92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Бот использует модель Whisper от OpenAI, чтобы преобразовать речь в текст.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45804">
            <a:off x="10682967" y="3706429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09566">
            <a:off x="-4038325" y="-8075025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4609" y="5423105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864648" y="8657752"/>
            <a:ext cx="4444106" cy="4210790"/>
          </a:xfrm>
          <a:custGeom>
            <a:avLst/>
            <a:gdLst/>
            <a:ahLst/>
            <a:cxnLst/>
            <a:rect r="r" b="b" t="t" l="l"/>
            <a:pathLst>
              <a:path h="4210790" w="4444106">
                <a:moveTo>
                  <a:pt x="0" y="0"/>
                </a:moveTo>
                <a:lnTo>
                  <a:pt x="4444106" y="0"/>
                </a:lnTo>
                <a:lnTo>
                  <a:pt x="4444106" y="4210790"/>
                </a:lnTo>
                <a:lnTo>
                  <a:pt x="0" y="4210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4444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201733" y="9996562"/>
            <a:ext cx="1769937" cy="1533169"/>
            <a:chOff x="0" y="0"/>
            <a:chExt cx="5791200" cy="5016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210" y="2374900"/>
              <a:ext cx="5746750" cy="2523490"/>
            </a:xfrm>
            <a:custGeom>
              <a:avLst/>
              <a:gdLst/>
              <a:ahLst/>
              <a:cxnLst/>
              <a:rect r="r" b="b" t="t" l="l"/>
              <a:pathLst>
                <a:path h="2523490" w="574675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88720" y="0"/>
              <a:ext cx="3362960" cy="3525520"/>
            </a:xfrm>
            <a:custGeom>
              <a:avLst/>
              <a:gdLst/>
              <a:ahLst/>
              <a:cxnLst/>
              <a:rect r="r" b="b" t="t" l="l"/>
              <a:pathLst>
                <a:path h="3525520" w="336296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58416" y="1539778"/>
            <a:ext cx="5480046" cy="2426280"/>
          </a:xfrm>
          <a:custGeom>
            <a:avLst/>
            <a:gdLst/>
            <a:ahLst/>
            <a:cxnLst/>
            <a:rect r="r" b="b" t="t" l="l"/>
            <a:pathLst>
              <a:path h="2426280" w="5480046">
                <a:moveTo>
                  <a:pt x="0" y="0"/>
                </a:moveTo>
                <a:lnTo>
                  <a:pt x="5480046" y="0"/>
                </a:lnTo>
                <a:lnTo>
                  <a:pt x="5480046" y="2426280"/>
                </a:lnTo>
                <a:lnTo>
                  <a:pt x="0" y="2426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33160" y="4184179"/>
            <a:ext cx="5666742" cy="2477853"/>
          </a:xfrm>
          <a:custGeom>
            <a:avLst/>
            <a:gdLst/>
            <a:ahLst/>
            <a:cxnLst/>
            <a:rect r="r" b="b" t="t" l="l"/>
            <a:pathLst>
              <a:path h="2477853" w="5666742">
                <a:moveTo>
                  <a:pt x="0" y="0"/>
                </a:moveTo>
                <a:lnTo>
                  <a:pt x="5666742" y="0"/>
                </a:lnTo>
                <a:lnTo>
                  <a:pt x="5666742" y="2477853"/>
                </a:lnTo>
                <a:lnTo>
                  <a:pt x="0" y="2477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58416" y="6881107"/>
            <a:ext cx="5480046" cy="2227501"/>
          </a:xfrm>
          <a:custGeom>
            <a:avLst/>
            <a:gdLst/>
            <a:ahLst/>
            <a:cxnLst/>
            <a:rect r="r" b="b" t="t" l="l"/>
            <a:pathLst>
              <a:path h="2227501" w="5480046">
                <a:moveTo>
                  <a:pt x="0" y="0"/>
                </a:moveTo>
                <a:lnTo>
                  <a:pt x="5480046" y="0"/>
                </a:lnTo>
                <a:lnTo>
                  <a:pt x="5480046" y="2227500"/>
                </a:lnTo>
                <a:lnTo>
                  <a:pt x="0" y="2227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77336" y="2625009"/>
            <a:ext cx="5362369" cy="1923750"/>
          </a:xfrm>
          <a:custGeom>
            <a:avLst/>
            <a:gdLst/>
            <a:ahLst/>
            <a:cxnLst/>
            <a:rect r="r" b="b" t="t" l="l"/>
            <a:pathLst>
              <a:path h="1923750" w="5362369">
                <a:moveTo>
                  <a:pt x="0" y="0"/>
                </a:moveTo>
                <a:lnTo>
                  <a:pt x="5362369" y="0"/>
                </a:lnTo>
                <a:lnTo>
                  <a:pt x="5362369" y="1923750"/>
                </a:lnTo>
                <a:lnTo>
                  <a:pt x="0" y="1923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185953" y="1028700"/>
            <a:ext cx="7545136" cy="2308422"/>
            <a:chOff x="0" y="0"/>
            <a:chExt cx="10060181" cy="307789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6200"/>
              <a:ext cx="10060181" cy="1748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en-US" sz="9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Поиск имен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15871"/>
              <a:ext cx="10060181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4698149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6888" y="104892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00839" y="-66924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12363" y="300576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828" y="8227978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19550" y="3781003"/>
            <a:ext cx="6165877" cy="2724994"/>
          </a:xfrm>
          <a:custGeom>
            <a:avLst/>
            <a:gdLst/>
            <a:ahLst/>
            <a:cxnLst/>
            <a:rect r="r" b="b" t="t" l="l"/>
            <a:pathLst>
              <a:path h="2724994" w="6165877">
                <a:moveTo>
                  <a:pt x="0" y="0"/>
                </a:moveTo>
                <a:lnTo>
                  <a:pt x="6165876" y="0"/>
                </a:lnTo>
                <a:lnTo>
                  <a:pt x="6165876" y="2724994"/>
                </a:lnTo>
                <a:lnTo>
                  <a:pt x="0" y="2724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59426" y="105860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0279" y="1095375"/>
            <a:ext cx="7581237" cy="226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Стиль и приоритет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7573" y="7069067"/>
            <a:ext cx="14931727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Бот использует небольшую БД с ключевыми слова для определения приоритета задач;</a:t>
            </a:r>
          </a:p>
          <a:p>
            <a:pPr algn="just">
              <a:lnSpc>
                <a:spcPts val="4200"/>
              </a:lnSpc>
            </a:pPr>
          </a:p>
          <a:p>
            <a:pPr algn="just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Аналогичный алгоритм использован в определении стиля сообщения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50204" y="4954398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8003" y="333619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DAGcLelorKs</dc:identifier>
  <dcterms:modified xsi:type="dcterms:W3CDTF">2011-08-01T06:04:30Z</dcterms:modified>
  <cp:revision>1</cp:revision>
  <dc:title>Sales Pitch Presentation</dc:title>
</cp:coreProperties>
</file>